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3" r:id="rId5"/>
    <p:sldId id="268" r:id="rId6"/>
    <p:sldId id="264" r:id="rId7"/>
    <p:sldId id="257" r:id="rId8"/>
    <p:sldId id="265" r:id="rId9"/>
    <p:sldId id="266" r:id="rId10"/>
    <p:sldId id="267"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0CA5B-D2FD-402C-AEEB-FE4E20BDBA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162D4F-C7DB-410B-BB2F-01A0880A8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B0584-7DA0-46AE-8AA8-F476FE94ABE0}"/>
              </a:ext>
            </a:extLst>
          </p:cNvPr>
          <p:cNvSpPr>
            <a:spLocks noGrp="1"/>
          </p:cNvSpPr>
          <p:nvPr>
            <p:ph type="dt" sz="half" idx="10"/>
          </p:nvPr>
        </p:nvSpPr>
        <p:spPr/>
        <p:txBody>
          <a:bodyPr/>
          <a:lstStyle/>
          <a:p>
            <a:fld id="{01DC169B-3E84-485C-AEA4-748E4C6F55CE}" type="datetimeFigureOut">
              <a:rPr lang="en-US" smtClean="0"/>
              <a:t>10/8/2020</a:t>
            </a:fld>
            <a:endParaRPr lang="en-US"/>
          </a:p>
        </p:txBody>
      </p:sp>
      <p:sp>
        <p:nvSpPr>
          <p:cNvPr id="5" name="Footer Placeholder 4">
            <a:extLst>
              <a:ext uri="{FF2B5EF4-FFF2-40B4-BE49-F238E27FC236}">
                <a16:creationId xmlns:a16="http://schemas.microsoft.com/office/drawing/2014/main" id="{CA74B801-2B75-4572-8D4B-048353CF6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6C344-FD6D-4DD6-99B7-E388263ACF0E}"/>
              </a:ext>
            </a:extLst>
          </p:cNvPr>
          <p:cNvSpPr>
            <a:spLocks noGrp="1"/>
          </p:cNvSpPr>
          <p:nvPr>
            <p:ph type="sldNum" sz="quarter" idx="12"/>
          </p:nvPr>
        </p:nvSpPr>
        <p:spPr/>
        <p:txBody>
          <a:bodyPr/>
          <a:lstStyle/>
          <a:p>
            <a:fld id="{73F7EAD4-1357-423E-8D57-6CF17E3340FE}" type="slidenum">
              <a:rPr lang="en-US" smtClean="0"/>
              <a:t>‹#›</a:t>
            </a:fld>
            <a:endParaRPr lang="en-US"/>
          </a:p>
        </p:txBody>
      </p:sp>
    </p:spTree>
    <p:extLst>
      <p:ext uri="{BB962C8B-B14F-4D97-AF65-F5344CB8AC3E}">
        <p14:creationId xmlns:p14="http://schemas.microsoft.com/office/powerpoint/2010/main" val="16675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3E86-6011-4F77-81D6-67F74B1B0C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8AF88-6436-42A9-834F-A611E7BC37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5AF03-7AAF-41F2-819E-D1238E3F2315}"/>
              </a:ext>
            </a:extLst>
          </p:cNvPr>
          <p:cNvSpPr>
            <a:spLocks noGrp="1"/>
          </p:cNvSpPr>
          <p:nvPr>
            <p:ph type="dt" sz="half" idx="10"/>
          </p:nvPr>
        </p:nvSpPr>
        <p:spPr/>
        <p:txBody>
          <a:bodyPr/>
          <a:lstStyle/>
          <a:p>
            <a:fld id="{01DC169B-3E84-485C-AEA4-748E4C6F55CE}" type="datetimeFigureOut">
              <a:rPr lang="en-US" smtClean="0"/>
              <a:t>10/8/2020</a:t>
            </a:fld>
            <a:endParaRPr lang="en-US"/>
          </a:p>
        </p:txBody>
      </p:sp>
      <p:sp>
        <p:nvSpPr>
          <p:cNvPr id="5" name="Footer Placeholder 4">
            <a:extLst>
              <a:ext uri="{FF2B5EF4-FFF2-40B4-BE49-F238E27FC236}">
                <a16:creationId xmlns:a16="http://schemas.microsoft.com/office/drawing/2014/main" id="{70660225-6F7A-43B7-8394-57123DC56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4E586-44B0-41CE-828D-17A1501F8718}"/>
              </a:ext>
            </a:extLst>
          </p:cNvPr>
          <p:cNvSpPr>
            <a:spLocks noGrp="1"/>
          </p:cNvSpPr>
          <p:nvPr>
            <p:ph type="sldNum" sz="quarter" idx="12"/>
          </p:nvPr>
        </p:nvSpPr>
        <p:spPr/>
        <p:txBody>
          <a:bodyPr/>
          <a:lstStyle/>
          <a:p>
            <a:fld id="{73F7EAD4-1357-423E-8D57-6CF17E3340FE}" type="slidenum">
              <a:rPr lang="en-US" smtClean="0"/>
              <a:t>‹#›</a:t>
            </a:fld>
            <a:endParaRPr lang="en-US"/>
          </a:p>
        </p:txBody>
      </p:sp>
    </p:spTree>
    <p:extLst>
      <p:ext uri="{BB962C8B-B14F-4D97-AF65-F5344CB8AC3E}">
        <p14:creationId xmlns:p14="http://schemas.microsoft.com/office/powerpoint/2010/main" val="46804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23C7AD-CBF1-4788-9301-C9FD6CBD59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6DA956-ED59-43FC-BE91-760A41F1C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9ED23-6CFA-4A9F-B049-1C661874806C}"/>
              </a:ext>
            </a:extLst>
          </p:cNvPr>
          <p:cNvSpPr>
            <a:spLocks noGrp="1"/>
          </p:cNvSpPr>
          <p:nvPr>
            <p:ph type="dt" sz="half" idx="10"/>
          </p:nvPr>
        </p:nvSpPr>
        <p:spPr/>
        <p:txBody>
          <a:bodyPr/>
          <a:lstStyle/>
          <a:p>
            <a:fld id="{01DC169B-3E84-485C-AEA4-748E4C6F55CE}" type="datetimeFigureOut">
              <a:rPr lang="en-US" smtClean="0"/>
              <a:t>10/8/2020</a:t>
            </a:fld>
            <a:endParaRPr lang="en-US"/>
          </a:p>
        </p:txBody>
      </p:sp>
      <p:sp>
        <p:nvSpPr>
          <p:cNvPr id="5" name="Footer Placeholder 4">
            <a:extLst>
              <a:ext uri="{FF2B5EF4-FFF2-40B4-BE49-F238E27FC236}">
                <a16:creationId xmlns:a16="http://schemas.microsoft.com/office/drawing/2014/main" id="{4D333708-981D-46E8-A8C1-272584754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C94EA-ABC3-4473-83A5-92E25150D9A2}"/>
              </a:ext>
            </a:extLst>
          </p:cNvPr>
          <p:cNvSpPr>
            <a:spLocks noGrp="1"/>
          </p:cNvSpPr>
          <p:nvPr>
            <p:ph type="sldNum" sz="quarter" idx="12"/>
          </p:nvPr>
        </p:nvSpPr>
        <p:spPr/>
        <p:txBody>
          <a:bodyPr/>
          <a:lstStyle/>
          <a:p>
            <a:fld id="{73F7EAD4-1357-423E-8D57-6CF17E3340FE}" type="slidenum">
              <a:rPr lang="en-US" smtClean="0"/>
              <a:t>‹#›</a:t>
            </a:fld>
            <a:endParaRPr lang="en-US"/>
          </a:p>
        </p:txBody>
      </p:sp>
    </p:spTree>
    <p:extLst>
      <p:ext uri="{BB962C8B-B14F-4D97-AF65-F5344CB8AC3E}">
        <p14:creationId xmlns:p14="http://schemas.microsoft.com/office/powerpoint/2010/main" val="392449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9A14-19E0-496E-BB21-AE698A29FC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43A61-CBAF-400B-AE45-895C4045A1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69692-E193-43A3-B123-6A7113F4193D}"/>
              </a:ext>
            </a:extLst>
          </p:cNvPr>
          <p:cNvSpPr>
            <a:spLocks noGrp="1"/>
          </p:cNvSpPr>
          <p:nvPr>
            <p:ph type="dt" sz="half" idx="10"/>
          </p:nvPr>
        </p:nvSpPr>
        <p:spPr/>
        <p:txBody>
          <a:bodyPr/>
          <a:lstStyle/>
          <a:p>
            <a:fld id="{01DC169B-3E84-485C-AEA4-748E4C6F55CE}" type="datetimeFigureOut">
              <a:rPr lang="en-US" smtClean="0"/>
              <a:t>10/8/2020</a:t>
            </a:fld>
            <a:endParaRPr lang="en-US"/>
          </a:p>
        </p:txBody>
      </p:sp>
      <p:sp>
        <p:nvSpPr>
          <p:cNvPr id="5" name="Footer Placeholder 4">
            <a:extLst>
              <a:ext uri="{FF2B5EF4-FFF2-40B4-BE49-F238E27FC236}">
                <a16:creationId xmlns:a16="http://schemas.microsoft.com/office/drawing/2014/main" id="{902B82A4-A6A6-4406-84EB-FFF99C743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B7C74-FA97-4556-93E6-7472A700BC74}"/>
              </a:ext>
            </a:extLst>
          </p:cNvPr>
          <p:cNvSpPr>
            <a:spLocks noGrp="1"/>
          </p:cNvSpPr>
          <p:nvPr>
            <p:ph type="sldNum" sz="quarter" idx="12"/>
          </p:nvPr>
        </p:nvSpPr>
        <p:spPr/>
        <p:txBody>
          <a:bodyPr/>
          <a:lstStyle/>
          <a:p>
            <a:fld id="{73F7EAD4-1357-423E-8D57-6CF17E3340FE}" type="slidenum">
              <a:rPr lang="en-US" smtClean="0"/>
              <a:t>‹#›</a:t>
            </a:fld>
            <a:endParaRPr lang="en-US"/>
          </a:p>
        </p:txBody>
      </p:sp>
    </p:spTree>
    <p:extLst>
      <p:ext uri="{BB962C8B-B14F-4D97-AF65-F5344CB8AC3E}">
        <p14:creationId xmlns:p14="http://schemas.microsoft.com/office/powerpoint/2010/main" val="335905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E2A5-8DAE-4C97-9E20-4689B10F6A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B99089-1403-47E0-AB39-09909A960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FDFC9B-0FD6-4E4B-AA18-336A6E1D256D}"/>
              </a:ext>
            </a:extLst>
          </p:cNvPr>
          <p:cNvSpPr>
            <a:spLocks noGrp="1"/>
          </p:cNvSpPr>
          <p:nvPr>
            <p:ph type="dt" sz="half" idx="10"/>
          </p:nvPr>
        </p:nvSpPr>
        <p:spPr/>
        <p:txBody>
          <a:bodyPr/>
          <a:lstStyle/>
          <a:p>
            <a:fld id="{01DC169B-3E84-485C-AEA4-748E4C6F55CE}" type="datetimeFigureOut">
              <a:rPr lang="en-US" smtClean="0"/>
              <a:t>10/8/2020</a:t>
            </a:fld>
            <a:endParaRPr lang="en-US"/>
          </a:p>
        </p:txBody>
      </p:sp>
      <p:sp>
        <p:nvSpPr>
          <p:cNvPr id="5" name="Footer Placeholder 4">
            <a:extLst>
              <a:ext uri="{FF2B5EF4-FFF2-40B4-BE49-F238E27FC236}">
                <a16:creationId xmlns:a16="http://schemas.microsoft.com/office/drawing/2014/main" id="{0D68668A-914C-4751-9E52-815DE1919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06DB5-FC95-4DC1-9D26-9E0E9666AA7E}"/>
              </a:ext>
            </a:extLst>
          </p:cNvPr>
          <p:cNvSpPr>
            <a:spLocks noGrp="1"/>
          </p:cNvSpPr>
          <p:nvPr>
            <p:ph type="sldNum" sz="quarter" idx="12"/>
          </p:nvPr>
        </p:nvSpPr>
        <p:spPr/>
        <p:txBody>
          <a:bodyPr/>
          <a:lstStyle/>
          <a:p>
            <a:fld id="{73F7EAD4-1357-423E-8D57-6CF17E3340FE}" type="slidenum">
              <a:rPr lang="en-US" smtClean="0"/>
              <a:t>‹#›</a:t>
            </a:fld>
            <a:endParaRPr lang="en-US"/>
          </a:p>
        </p:txBody>
      </p:sp>
    </p:spTree>
    <p:extLst>
      <p:ext uri="{BB962C8B-B14F-4D97-AF65-F5344CB8AC3E}">
        <p14:creationId xmlns:p14="http://schemas.microsoft.com/office/powerpoint/2010/main" val="309698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AF1B-13D9-4256-A70A-AED9844CAF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3A36B-8BA5-4D44-AC72-3843B7A537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41179-56A2-477B-A299-55B666F2E6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4C5502-F864-444D-87C0-65581CCB892D}"/>
              </a:ext>
            </a:extLst>
          </p:cNvPr>
          <p:cNvSpPr>
            <a:spLocks noGrp="1"/>
          </p:cNvSpPr>
          <p:nvPr>
            <p:ph type="dt" sz="half" idx="10"/>
          </p:nvPr>
        </p:nvSpPr>
        <p:spPr/>
        <p:txBody>
          <a:bodyPr/>
          <a:lstStyle/>
          <a:p>
            <a:fld id="{01DC169B-3E84-485C-AEA4-748E4C6F55CE}" type="datetimeFigureOut">
              <a:rPr lang="en-US" smtClean="0"/>
              <a:t>10/8/2020</a:t>
            </a:fld>
            <a:endParaRPr lang="en-US"/>
          </a:p>
        </p:txBody>
      </p:sp>
      <p:sp>
        <p:nvSpPr>
          <p:cNvPr id="6" name="Footer Placeholder 5">
            <a:extLst>
              <a:ext uri="{FF2B5EF4-FFF2-40B4-BE49-F238E27FC236}">
                <a16:creationId xmlns:a16="http://schemas.microsoft.com/office/drawing/2014/main" id="{8AC95DA5-0BFA-439D-AED7-DD027951D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BE4E4-968E-4ED6-BDE8-61ED4ECFAFEF}"/>
              </a:ext>
            </a:extLst>
          </p:cNvPr>
          <p:cNvSpPr>
            <a:spLocks noGrp="1"/>
          </p:cNvSpPr>
          <p:nvPr>
            <p:ph type="sldNum" sz="quarter" idx="12"/>
          </p:nvPr>
        </p:nvSpPr>
        <p:spPr/>
        <p:txBody>
          <a:bodyPr/>
          <a:lstStyle/>
          <a:p>
            <a:fld id="{73F7EAD4-1357-423E-8D57-6CF17E3340FE}" type="slidenum">
              <a:rPr lang="en-US" smtClean="0"/>
              <a:t>‹#›</a:t>
            </a:fld>
            <a:endParaRPr lang="en-US"/>
          </a:p>
        </p:txBody>
      </p:sp>
    </p:spTree>
    <p:extLst>
      <p:ext uri="{BB962C8B-B14F-4D97-AF65-F5344CB8AC3E}">
        <p14:creationId xmlns:p14="http://schemas.microsoft.com/office/powerpoint/2010/main" val="59422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7F86-1A5B-439E-BD6F-A3E635C61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8CF445-981E-4DCF-8058-7AF28FF4AD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19B412-3D3F-4B57-B415-58242D94A4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1674CE-7D59-4A97-8BF9-CBD545F4B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50B729-EE36-4586-8964-1207BA6A1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980A80-322D-43AD-9CAD-80DB8B0018D8}"/>
              </a:ext>
            </a:extLst>
          </p:cNvPr>
          <p:cNvSpPr>
            <a:spLocks noGrp="1"/>
          </p:cNvSpPr>
          <p:nvPr>
            <p:ph type="dt" sz="half" idx="10"/>
          </p:nvPr>
        </p:nvSpPr>
        <p:spPr/>
        <p:txBody>
          <a:bodyPr/>
          <a:lstStyle/>
          <a:p>
            <a:fld id="{01DC169B-3E84-485C-AEA4-748E4C6F55CE}" type="datetimeFigureOut">
              <a:rPr lang="en-US" smtClean="0"/>
              <a:t>10/8/2020</a:t>
            </a:fld>
            <a:endParaRPr lang="en-US"/>
          </a:p>
        </p:txBody>
      </p:sp>
      <p:sp>
        <p:nvSpPr>
          <p:cNvPr id="8" name="Footer Placeholder 7">
            <a:extLst>
              <a:ext uri="{FF2B5EF4-FFF2-40B4-BE49-F238E27FC236}">
                <a16:creationId xmlns:a16="http://schemas.microsoft.com/office/drawing/2014/main" id="{E9F9212F-F3B4-4B96-9E7C-4D322CFA65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7E3B68-2DBC-4B45-A45A-DA7988627AA8}"/>
              </a:ext>
            </a:extLst>
          </p:cNvPr>
          <p:cNvSpPr>
            <a:spLocks noGrp="1"/>
          </p:cNvSpPr>
          <p:nvPr>
            <p:ph type="sldNum" sz="quarter" idx="12"/>
          </p:nvPr>
        </p:nvSpPr>
        <p:spPr/>
        <p:txBody>
          <a:bodyPr/>
          <a:lstStyle/>
          <a:p>
            <a:fld id="{73F7EAD4-1357-423E-8D57-6CF17E3340FE}" type="slidenum">
              <a:rPr lang="en-US" smtClean="0"/>
              <a:t>‹#›</a:t>
            </a:fld>
            <a:endParaRPr lang="en-US"/>
          </a:p>
        </p:txBody>
      </p:sp>
    </p:spTree>
    <p:extLst>
      <p:ext uri="{BB962C8B-B14F-4D97-AF65-F5344CB8AC3E}">
        <p14:creationId xmlns:p14="http://schemas.microsoft.com/office/powerpoint/2010/main" val="206600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8AB0-8AED-4226-A346-F8DEEC1C9A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F409A2-52F9-43CC-AA42-AD7A3E5D371C}"/>
              </a:ext>
            </a:extLst>
          </p:cNvPr>
          <p:cNvSpPr>
            <a:spLocks noGrp="1"/>
          </p:cNvSpPr>
          <p:nvPr>
            <p:ph type="dt" sz="half" idx="10"/>
          </p:nvPr>
        </p:nvSpPr>
        <p:spPr/>
        <p:txBody>
          <a:bodyPr/>
          <a:lstStyle/>
          <a:p>
            <a:fld id="{01DC169B-3E84-485C-AEA4-748E4C6F55CE}" type="datetimeFigureOut">
              <a:rPr lang="en-US" smtClean="0"/>
              <a:t>10/8/2020</a:t>
            </a:fld>
            <a:endParaRPr lang="en-US"/>
          </a:p>
        </p:txBody>
      </p:sp>
      <p:sp>
        <p:nvSpPr>
          <p:cNvPr id="4" name="Footer Placeholder 3">
            <a:extLst>
              <a:ext uri="{FF2B5EF4-FFF2-40B4-BE49-F238E27FC236}">
                <a16:creationId xmlns:a16="http://schemas.microsoft.com/office/drawing/2014/main" id="{5555FB65-F1FC-4BD8-8AA2-7F4305012D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736234-7407-4452-9769-5AA11E8EB9AE}"/>
              </a:ext>
            </a:extLst>
          </p:cNvPr>
          <p:cNvSpPr>
            <a:spLocks noGrp="1"/>
          </p:cNvSpPr>
          <p:nvPr>
            <p:ph type="sldNum" sz="quarter" idx="12"/>
          </p:nvPr>
        </p:nvSpPr>
        <p:spPr/>
        <p:txBody>
          <a:bodyPr/>
          <a:lstStyle/>
          <a:p>
            <a:fld id="{73F7EAD4-1357-423E-8D57-6CF17E3340FE}" type="slidenum">
              <a:rPr lang="en-US" smtClean="0"/>
              <a:t>‹#›</a:t>
            </a:fld>
            <a:endParaRPr lang="en-US"/>
          </a:p>
        </p:txBody>
      </p:sp>
    </p:spTree>
    <p:extLst>
      <p:ext uri="{BB962C8B-B14F-4D97-AF65-F5344CB8AC3E}">
        <p14:creationId xmlns:p14="http://schemas.microsoft.com/office/powerpoint/2010/main" val="336821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43891-11CB-471F-9375-554D514AE2BB}"/>
              </a:ext>
            </a:extLst>
          </p:cNvPr>
          <p:cNvSpPr>
            <a:spLocks noGrp="1"/>
          </p:cNvSpPr>
          <p:nvPr>
            <p:ph type="dt" sz="half" idx="10"/>
          </p:nvPr>
        </p:nvSpPr>
        <p:spPr/>
        <p:txBody>
          <a:bodyPr/>
          <a:lstStyle/>
          <a:p>
            <a:fld id="{01DC169B-3E84-485C-AEA4-748E4C6F55CE}" type="datetimeFigureOut">
              <a:rPr lang="en-US" smtClean="0"/>
              <a:t>10/8/2020</a:t>
            </a:fld>
            <a:endParaRPr lang="en-US"/>
          </a:p>
        </p:txBody>
      </p:sp>
      <p:sp>
        <p:nvSpPr>
          <p:cNvPr id="3" name="Footer Placeholder 2">
            <a:extLst>
              <a:ext uri="{FF2B5EF4-FFF2-40B4-BE49-F238E27FC236}">
                <a16:creationId xmlns:a16="http://schemas.microsoft.com/office/drawing/2014/main" id="{052A6CEA-C5D8-45E5-8255-1E21B297D4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935604-EC73-4633-ADC0-71A6840EFE52}"/>
              </a:ext>
            </a:extLst>
          </p:cNvPr>
          <p:cNvSpPr>
            <a:spLocks noGrp="1"/>
          </p:cNvSpPr>
          <p:nvPr>
            <p:ph type="sldNum" sz="quarter" idx="12"/>
          </p:nvPr>
        </p:nvSpPr>
        <p:spPr/>
        <p:txBody>
          <a:bodyPr/>
          <a:lstStyle/>
          <a:p>
            <a:fld id="{73F7EAD4-1357-423E-8D57-6CF17E3340FE}" type="slidenum">
              <a:rPr lang="en-US" smtClean="0"/>
              <a:t>‹#›</a:t>
            </a:fld>
            <a:endParaRPr lang="en-US"/>
          </a:p>
        </p:txBody>
      </p:sp>
    </p:spTree>
    <p:extLst>
      <p:ext uri="{BB962C8B-B14F-4D97-AF65-F5344CB8AC3E}">
        <p14:creationId xmlns:p14="http://schemas.microsoft.com/office/powerpoint/2010/main" val="45914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C1F7-6CEC-4FB4-8941-4256E2284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858AD7-FE89-46FD-90F3-BF419A6A3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036916-E3EE-4A89-AE2C-42CE2D1CC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69E6D-6627-4627-80DB-AEC28BC54BA1}"/>
              </a:ext>
            </a:extLst>
          </p:cNvPr>
          <p:cNvSpPr>
            <a:spLocks noGrp="1"/>
          </p:cNvSpPr>
          <p:nvPr>
            <p:ph type="dt" sz="half" idx="10"/>
          </p:nvPr>
        </p:nvSpPr>
        <p:spPr/>
        <p:txBody>
          <a:bodyPr/>
          <a:lstStyle/>
          <a:p>
            <a:fld id="{01DC169B-3E84-485C-AEA4-748E4C6F55CE}" type="datetimeFigureOut">
              <a:rPr lang="en-US" smtClean="0"/>
              <a:t>10/8/2020</a:t>
            </a:fld>
            <a:endParaRPr lang="en-US"/>
          </a:p>
        </p:txBody>
      </p:sp>
      <p:sp>
        <p:nvSpPr>
          <p:cNvPr id="6" name="Footer Placeholder 5">
            <a:extLst>
              <a:ext uri="{FF2B5EF4-FFF2-40B4-BE49-F238E27FC236}">
                <a16:creationId xmlns:a16="http://schemas.microsoft.com/office/drawing/2014/main" id="{17C0FFFB-4BC4-44F7-BF7A-4C4EFFA8B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F8DCB-283E-4ECF-A7BA-0F645BBADE7E}"/>
              </a:ext>
            </a:extLst>
          </p:cNvPr>
          <p:cNvSpPr>
            <a:spLocks noGrp="1"/>
          </p:cNvSpPr>
          <p:nvPr>
            <p:ph type="sldNum" sz="quarter" idx="12"/>
          </p:nvPr>
        </p:nvSpPr>
        <p:spPr/>
        <p:txBody>
          <a:bodyPr/>
          <a:lstStyle/>
          <a:p>
            <a:fld id="{73F7EAD4-1357-423E-8D57-6CF17E3340FE}" type="slidenum">
              <a:rPr lang="en-US" smtClean="0"/>
              <a:t>‹#›</a:t>
            </a:fld>
            <a:endParaRPr lang="en-US"/>
          </a:p>
        </p:txBody>
      </p:sp>
    </p:spTree>
    <p:extLst>
      <p:ext uri="{BB962C8B-B14F-4D97-AF65-F5344CB8AC3E}">
        <p14:creationId xmlns:p14="http://schemas.microsoft.com/office/powerpoint/2010/main" val="218758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0B72-3F3F-456A-A684-89B09A6EA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6AC52C-C205-4459-A275-284F70E692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1B7C04-A215-4FBD-A05F-5EFC292FD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0E5713-DF4D-4A0B-BCBF-BBEC7DD03295}"/>
              </a:ext>
            </a:extLst>
          </p:cNvPr>
          <p:cNvSpPr>
            <a:spLocks noGrp="1"/>
          </p:cNvSpPr>
          <p:nvPr>
            <p:ph type="dt" sz="half" idx="10"/>
          </p:nvPr>
        </p:nvSpPr>
        <p:spPr/>
        <p:txBody>
          <a:bodyPr/>
          <a:lstStyle/>
          <a:p>
            <a:fld id="{01DC169B-3E84-485C-AEA4-748E4C6F55CE}" type="datetimeFigureOut">
              <a:rPr lang="en-US" smtClean="0"/>
              <a:t>10/8/2020</a:t>
            </a:fld>
            <a:endParaRPr lang="en-US"/>
          </a:p>
        </p:txBody>
      </p:sp>
      <p:sp>
        <p:nvSpPr>
          <p:cNvPr id="6" name="Footer Placeholder 5">
            <a:extLst>
              <a:ext uri="{FF2B5EF4-FFF2-40B4-BE49-F238E27FC236}">
                <a16:creationId xmlns:a16="http://schemas.microsoft.com/office/drawing/2014/main" id="{80D5AB75-887D-439E-A13C-E746B51DF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1283C-AFDE-4930-97FE-8DCB5B9163EA}"/>
              </a:ext>
            </a:extLst>
          </p:cNvPr>
          <p:cNvSpPr>
            <a:spLocks noGrp="1"/>
          </p:cNvSpPr>
          <p:nvPr>
            <p:ph type="sldNum" sz="quarter" idx="12"/>
          </p:nvPr>
        </p:nvSpPr>
        <p:spPr/>
        <p:txBody>
          <a:bodyPr/>
          <a:lstStyle/>
          <a:p>
            <a:fld id="{73F7EAD4-1357-423E-8D57-6CF17E3340FE}" type="slidenum">
              <a:rPr lang="en-US" smtClean="0"/>
              <a:t>‹#›</a:t>
            </a:fld>
            <a:endParaRPr lang="en-US"/>
          </a:p>
        </p:txBody>
      </p:sp>
    </p:spTree>
    <p:extLst>
      <p:ext uri="{BB962C8B-B14F-4D97-AF65-F5344CB8AC3E}">
        <p14:creationId xmlns:p14="http://schemas.microsoft.com/office/powerpoint/2010/main" val="178204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DB43B9-9095-4535-96FB-7F1B535EE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114F0-03D0-463A-8EC4-AF775D9BE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823BD-99CC-43DF-BDAB-F100C37196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C169B-3E84-485C-AEA4-748E4C6F55CE}" type="datetimeFigureOut">
              <a:rPr lang="en-US" smtClean="0"/>
              <a:t>10/8/2020</a:t>
            </a:fld>
            <a:endParaRPr lang="en-US"/>
          </a:p>
        </p:txBody>
      </p:sp>
      <p:sp>
        <p:nvSpPr>
          <p:cNvPr id="5" name="Footer Placeholder 4">
            <a:extLst>
              <a:ext uri="{FF2B5EF4-FFF2-40B4-BE49-F238E27FC236}">
                <a16:creationId xmlns:a16="http://schemas.microsoft.com/office/drawing/2014/main" id="{1CF2760F-6AB9-4CC2-9C17-225D19F32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4BAB48-74C3-4D59-A8AE-2692058234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7EAD4-1357-423E-8D57-6CF17E3340FE}" type="slidenum">
              <a:rPr lang="en-US" smtClean="0"/>
              <a:t>‹#›</a:t>
            </a:fld>
            <a:endParaRPr lang="en-US"/>
          </a:p>
        </p:txBody>
      </p:sp>
    </p:spTree>
    <p:extLst>
      <p:ext uri="{BB962C8B-B14F-4D97-AF65-F5344CB8AC3E}">
        <p14:creationId xmlns:p14="http://schemas.microsoft.com/office/powerpoint/2010/main" val="872472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06F0-C5E6-4B3A-8F4B-8B9DEFA81A3A}"/>
              </a:ext>
            </a:extLst>
          </p:cNvPr>
          <p:cNvSpPr>
            <a:spLocks noGrp="1"/>
          </p:cNvSpPr>
          <p:nvPr>
            <p:ph type="ctrTitle"/>
          </p:nvPr>
        </p:nvSpPr>
        <p:spPr/>
        <p:txBody>
          <a:bodyPr/>
          <a:lstStyle/>
          <a:p>
            <a:r>
              <a:rPr lang="en-US" dirty="0"/>
              <a:t>Opposition to AT&amp;T Cell Tower Request</a:t>
            </a:r>
          </a:p>
        </p:txBody>
      </p:sp>
      <p:sp>
        <p:nvSpPr>
          <p:cNvPr id="3" name="Subtitle 2">
            <a:extLst>
              <a:ext uri="{FF2B5EF4-FFF2-40B4-BE49-F238E27FC236}">
                <a16:creationId xmlns:a16="http://schemas.microsoft.com/office/drawing/2014/main" id="{B0EEC4CD-DB04-48E1-9577-522CF17C25C9}"/>
              </a:ext>
            </a:extLst>
          </p:cNvPr>
          <p:cNvSpPr>
            <a:spLocks noGrp="1"/>
          </p:cNvSpPr>
          <p:nvPr>
            <p:ph type="subTitle" idx="1"/>
          </p:nvPr>
        </p:nvSpPr>
        <p:spPr/>
        <p:txBody>
          <a:bodyPr/>
          <a:lstStyle/>
          <a:p>
            <a:r>
              <a:rPr lang="en-US" dirty="0"/>
              <a:t>CU 2020-02 &amp; VAR 2020-07</a:t>
            </a:r>
          </a:p>
        </p:txBody>
      </p:sp>
    </p:spTree>
    <p:extLst>
      <p:ext uri="{BB962C8B-B14F-4D97-AF65-F5344CB8AC3E}">
        <p14:creationId xmlns:p14="http://schemas.microsoft.com/office/powerpoint/2010/main" val="329924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A18E-407A-4F5E-AB78-7F2FF194F252}"/>
              </a:ext>
            </a:extLst>
          </p:cNvPr>
          <p:cNvSpPr>
            <a:spLocks noGrp="1"/>
          </p:cNvSpPr>
          <p:nvPr>
            <p:ph type="title"/>
          </p:nvPr>
        </p:nvSpPr>
        <p:spPr>
          <a:xfrm>
            <a:off x="838200" y="831273"/>
            <a:ext cx="10515600" cy="2438400"/>
          </a:xfrm>
        </p:spPr>
        <p:txBody>
          <a:bodyPr>
            <a:normAutofit/>
          </a:bodyPr>
          <a:lstStyle/>
          <a:p>
            <a:r>
              <a:rPr lang="en-US" dirty="0"/>
              <a:t>The criteria for granting a conditional use permit or a variance are not satisfied.  Therefore, please deny these applications.</a:t>
            </a:r>
          </a:p>
        </p:txBody>
      </p:sp>
      <p:sp>
        <p:nvSpPr>
          <p:cNvPr id="3" name="Content Placeholder 2">
            <a:extLst>
              <a:ext uri="{FF2B5EF4-FFF2-40B4-BE49-F238E27FC236}">
                <a16:creationId xmlns:a16="http://schemas.microsoft.com/office/drawing/2014/main" id="{65D2D035-ABA1-4078-B455-8250D3E0800A}"/>
              </a:ext>
            </a:extLst>
          </p:cNvPr>
          <p:cNvSpPr>
            <a:spLocks noGrp="1"/>
          </p:cNvSpPr>
          <p:nvPr>
            <p:ph idx="1"/>
          </p:nvPr>
        </p:nvSpPr>
        <p:spPr>
          <a:xfrm>
            <a:off x="838200" y="2856411"/>
            <a:ext cx="10515600" cy="3320552"/>
          </a:xfrm>
        </p:spPr>
        <p:txBody>
          <a:bodyPr/>
          <a:lstStyle/>
          <a:p>
            <a:pPr marL="0" indent="0">
              <a:buNone/>
            </a:pPr>
            <a:endParaRPr lang="en-US" dirty="0"/>
          </a:p>
          <a:p>
            <a:pPr marL="0" indent="0">
              <a:buNone/>
            </a:pPr>
            <a:endParaRPr lang="en-US" dirty="0"/>
          </a:p>
          <a:p>
            <a:pPr marL="0" indent="0">
              <a:buNone/>
            </a:pPr>
            <a:r>
              <a:rPr lang="en-US" dirty="0"/>
              <a:t>Thank you for your thoughtful consideration of this request.</a:t>
            </a:r>
          </a:p>
        </p:txBody>
      </p:sp>
    </p:spTree>
    <p:extLst>
      <p:ext uri="{BB962C8B-B14F-4D97-AF65-F5344CB8AC3E}">
        <p14:creationId xmlns:p14="http://schemas.microsoft.com/office/powerpoint/2010/main" val="61267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EFEF-DD8A-4977-9F82-4F344C7602AF}"/>
              </a:ext>
            </a:extLst>
          </p:cNvPr>
          <p:cNvSpPr>
            <a:spLocks noGrp="1"/>
          </p:cNvSpPr>
          <p:nvPr>
            <p:ph type="title"/>
          </p:nvPr>
        </p:nvSpPr>
        <p:spPr/>
        <p:txBody>
          <a:bodyPr>
            <a:normAutofit fontScale="90000"/>
          </a:bodyPr>
          <a:lstStyle/>
          <a:p>
            <a:br>
              <a:rPr lang="en-US" dirty="0"/>
            </a:br>
            <a:r>
              <a:rPr lang="en-US" dirty="0"/>
              <a:t>“</a:t>
            </a:r>
            <a:r>
              <a:rPr lang="en-US" sz="4000" dirty="0"/>
              <a:t>The proposed use must be compatible with surrounding properties” considering the aesthetic impact on the “living environment” – WDC 5.03.01</a:t>
            </a:r>
          </a:p>
        </p:txBody>
      </p:sp>
      <p:pic>
        <p:nvPicPr>
          <p:cNvPr id="8" name="Content Placeholder 7">
            <a:extLst>
              <a:ext uri="{FF2B5EF4-FFF2-40B4-BE49-F238E27FC236}">
                <a16:creationId xmlns:a16="http://schemas.microsoft.com/office/drawing/2014/main" id="{470ED2D2-C99E-44C2-8A4B-087AB06A292E}"/>
              </a:ext>
            </a:extLst>
          </p:cNvPr>
          <p:cNvPicPr>
            <a:picLocks noGrp="1" noChangeAspect="1"/>
          </p:cNvPicPr>
          <p:nvPr>
            <p:ph sz="half" idx="1"/>
          </p:nvPr>
        </p:nvPicPr>
        <p:blipFill>
          <a:blip r:embed="rId2"/>
          <a:stretch>
            <a:fillRect/>
          </a:stretch>
        </p:blipFill>
        <p:spPr>
          <a:xfrm>
            <a:off x="1505527" y="2302277"/>
            <a:ext cx="3572346" cy="4094413"/>
          </a:xfrm>
        </p:spPr>
      </p:pic>
      <p:pic>
        <p:nvPicPr>
          <p:cNvPr id="6" name="Content Placeholder 5">
            <a:extLst>
              <a:ext uri="{FF2B5EF4-FFF2-40B4-BE49-F238E27FC236}">
                <a16:creationId xmlns:a16="http://schemas.microsoft.com/office/drawing/2014/main" id="{62277EA2-54CC-4F24-AE20-58E07599EF35}"/>
              </a:ext>
            </a:extLst>
          </p:cNvPr>
          <p:cNvPicPr>
            <a:picLocks noGrp="1" noChangeAspect="1"/>
          </p:cNvPicPr>
          <p:nvPr>
            <p:ph sz="half" idx="2"/>
          </p:nvPr>
        </p:nvPicPr>
        <p:blipFill>
          <a:blip r:embed="rId3"/>
          <a:stretch>
            <a:fillRect/>
          </a:stretch>
        </p:blipFill>
        <p:spPr>
          <a:xfrm>
            <a:off x="5913582" y="2474979"/>
            <a:ext cx="5181600" cy="3874685"/>
          </a:xfrm>
          <a:prstGeom prst="rect">
            <a:avLst/>
          </a:prstGeom>
        </p:spPr>
      </p:pic>
    </p:spTree>
    <p:extLst>
      <p:ext uri="{BB962C8B-B14F-4D97-AF65-F5344CB8AC3E}">
        <p14:creationId xmlns:p14="http://schemas.microsoft.com/office/powerpoint/2010/main" val="339130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A117-26BE-4FCA-A16C-F170A18CABFF}"/>
              </a:ext>
            </a:extLst>
          </p:cNvPr>
          <p:cNvSpPr>
            <a:spLocks noGrp="1"/>
          </p:cNvSpPr>
          <p:nvPr>
            <p:ph type="title"/>
          </p:nvPr>
        </p:nvSpPr>
        <p:spPr/>
        <p:txBody>
          <a:bodyPr>
            <a:normAutofit fontScale="90000"/>
          </a:bodyPr>
          <a:lstStyle/>
          <a:p>
            <a:r>
              <a:rPr lang="en-US" dirty="0"/>
              <a:t>Green paint and vegetation screening will not mitigate for this massive tower that will loom over the Simeonov residence.</a:t>
            </a:r>
          </a:p>
        </p:txBody>
      </p:sp>
      <p:pic>
        <p:nvPicPr>
          <p:cNvPr id="13" name="Content Placeholder 12">
            <a:extLst>
              <a:ext uri="{FF2B5EF4-FFF2-40B4-BE49-F238E27FC236}">
                <a16:creationId xmlns:a16="http://schemas.microsoft.com/office/drawing/2014/main" id="{0CEA4B50-BA19-4386-98C0-4C6463E60A6F}"/>
              </a:ext>
            </a:extLst>
          </p:cNvPr>
          <p:cNvPicPr>
            <a:picLocks noGrp="1" noChangeAspect="1"/>
          </p:cNvPicPr>
          <p:nvPr>
            <p:ph sz="half" idx="2"/>
          </p:nvPr>
        </p:nvPicPr>
        <p:blipFill>
          <a:blip r:embed="rId2"/>
          <a:stretch>
            <a:fillRect/>
          </a:stretch>
        </p:blipFill>
        <p:spPr>
          <a:xfrm>
            <a:off x="6693981" y="1825625"/>
            <a:ext cx="3623037" cy="3809792"/>
          </a:xfrm>
        </p:spPr>
      </p:pic>
      <p:pic>
        <p:nvPicPr>
          <p:cNvPr id="14" name="Picture 13">
            <a:extLst>
              <a:ext uri="{FF2B5EF4-FFF2-40B4-BE49-F238E27FC236}">
                <a16:creationId xmlns:a16="http://schemas.microsoft.com/office/drawing/2014/main" id="{E2C74C62-7B48-45B9-A9F0-798CA2679E83}"/>
              </a:ext>
            </a:extLst>
          </p:cNvPr>
          <p:cNvPicPr>
            <a:picLocks noChangeAspect="1"/>
          </p:cNvPicPr>
          <p:nvPr/>
        </p:nvPicPr>
        <p:blipFill>
          <a:blip r:embed="rId3"/>
          <a:stretch>
            <a:fillRect/>
          </a:stretch>
        </p:blipFill>
        <p:spPr>
          <a:xfrm>
            <a:off x="6166147" y="1825625"/>
            <a:ext cx="5401524" cy="4041998"/>
          </a:xfrm>
          <a:prstGeom prst="rect">
            <a:avLst/>
          </a:prstGeom>
        </p:spPr>
      </p:pic>
      <p:pic>
        <p:nvPicPr>
          <p:cNvPr id="18" name="Content Placeholder 17">
            <a:extLst>
              <a:ext uri="{FF2B5EF4-FFF2-40B4-BE49-F238E27FC236}">
                <a16:creationId xmlns:a16="http://schemas.microsoft.com/office/drawing/2014/main" id="{DE193756-39EE-4E74-83D8-EC3B7A2F895A}"/>
              </a:ext>
            </a:extLst>
          </p:cNvPr>
          <p:cNvPicPr>
            <a:picLocks noGrp="1" noChangeAspect="1"/>
          </p:cNvPicPr>
          <p:nvPr>
            <p:ph sz="half" idx="1"/>
          </p:nvPr>
        </p:nvPicPr>
        <p:blipFill>
          <a:blip r:embed="rId4"/>
          <a:stretch>
            <a:fillRect/>
          </a:stretch>
        </p:blipFill>
        <p:spPr>
          <a:xfrm>
            <a:off x="1113161" y="1825625"/>
            <a:ext cx="4631677" cy="4351338"/>
          </a:xfrm>
        </p:spPr>
      </p:pic>
    </p:spTree>
    <p:extLst>
      <p:ext uri="{BB962C8B-B14F-4D97-AF65-F5344CB8AC3E}">
        <p14:creationId xmlns:p14="http://schemas.microsoft.com/office/powerpoint/2010/main" val="419939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ACCB-085B-4890-8BD6-5B3C7F3F3617}"/>
              </a:ext>
            </a:extLst>
          </p:cNvPr>
          <p:cNvSpPr>
            <a:spLocks noGrp="1"/>
          </p:cNvSpPr>
          <p:nvPr>
            <p:ph type="title"/>
          </p:nvPr>
        </p:nvSpPr>
        <p:spPr/>
        <p:txBody>
          <a:bodyPr>
            <a:normAutofit fontScale="90000"/>
          </a:bodyPr>
          <a:lstStyle/>
          <a:p>
            <a:r>
              <a:rPr lang="en-US" dirty="0"/>
              <a:t>Tower must have the “smallest practicable visual impact on the environment.”  WDC 2.08.03(5)</a:t>
            </a:r>
          </a:p>
        </p:txBody>
      </p:sp>
      <p:pic>
        <p:nvPicPr>
          <p:cNvPr id="6" name="Content Placeholder 5">
            <a:extLst>
              <a:ext uri="{FF2B5EF4-FFF2-40B4-BE49-F238E27FC236}">
                <a16:creationId xmlns:a16="http://schemas.microsoft.com/office/drawing/2014/main" id="{2083791B-DE7C-4961-8B5A-8AD8B6991958}"/>
              </a:ext>
            </a:extLst>
          </p:cNvPr>
          <p:cNvPicPr>
            <a:picLocks noGrp="1" noChangeAspect="1"/>
          </p:cNvPicPr>
          <p:nvPr>
            <p:ph sz="half" idx="1"/>
          </p:nvPr>
        </p:nvPicPr>
        <p:blipFill>
          <a:blip r:embed="rId2"/>
          <a:stretch>
            <a:fillRect/>
          </a:stretch>
        </p:blipFill>
        <p:spPr>
          <a:xfrm>
            <a:off x="1295501" y="1874209"/>
            <a:ext cx="4138037" cy="4351338"/>
          </a:xfrm>
        </p:spPr>
      </p:pic>
      <p:pic>
        <p:nvPicPr>
          <p:cNvPr id="9" name="Content Placeholder 8">
            <a:extLst>
              <a:ext uri="{FF2B5EF4-FFF2-40B4-BE49-F238E27FC236}">
                <a16:creationId xmlns:a16="http://schemas.microsoft.com/office/drawing/2014/main" id="{42ED795B-382E-4C00-A87E-6F5E5B8268D0}"/>
              </a:ext>
            </a:extLst>
          </p:cNvPr>
          <p:cNvPicPr>
            <a:picLocks noGrp="1" noChangeAspect="1"/>
          </p:cNvPicPr>
          <p:nvPr>
            <p:ph sz="half" idx="2"/>
          </p:nvPr>
        </p:nvPicPr>
        <p:blipFill>
          <a:blip r:embed="rId3"/>
          <a:stretch>
            <a:fillRect/>
          </a:stretch>
        </p:blipFill>
        <p:spPr>
          <a:xfrm>
            <a:off x="6654474" y="2167531"/>
            <a:ext cx="1924319" cy="2124371"/>
          </a:xfrm>
        </p:spPr>
      </p:pic>
      <p:pic>
        <p:nvPicPr>
          <p:cNvPr id="11" name="Picture 10">
            <a:extLst>
              <a:ext uri="{FF2B5EF4-FFF2-40B4-BE49-F238E27FC236}">
                <a16:creationId xmlns:a16="http://schemas.microsoft.com/office/drawing/2014/main" id="{E3C0D867-DA76-4099-910E-637738314070}"/>
              </a:ext>
            </a:extLst>
          </p:cNvPr>
          <p:cNvPicPr>
            <a:picLocks noChangeAspect="1"/>
          </p:cNvPicPr>
          <p:nvPr/>
        </p:nvPicPr>
        <p:blipFill>
          <a:blip r:embed="rId4"/>
          <a:stretch>
            <a:fillRect/>
          </a:stretch>
        </p:blipFill>
        <p:spPr>
          <a:xfrm>
            <a:off x="9086792" y="1690688"/>
            <a:ext cx="2513905" cy="4973864"/>
          </a:xfrm>
          <a:prstGeom prst="rect">
            <a:avLst/>
          </a:prstGeom>
        </p:spPr>
      </p:pic>
    </p:spTree>
    <p:extLst>
      <p:ext uri="{BB962C8B-B14F-4D97-AF65-F5344CB8AC3E}">
        <p14:creationId xmlns:p14="http://schemas.microsoft.com/office/powerpoint/2010/main" val="336577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7713-7685-4B51-9C95-D2DDEB172777}"/>
              </a:ext>
            </a:extLst>
          </p:cNvPr>
          <p:cNvSpPr>
            <a:spLocks noGrp="1"/>
          </p:cNvSpPr>
          <p:nvPr>
            <p:ph type="title"/>
          </p:nvPr>
        </p:nvSpPr>
        <p:spPr/>
        <p:txBody>
          <a:bodyPr/>
          <a:lstStyle/>
          <a:p>
            <a:r>
              <a:rPr lang="en-US" dirty="0"/>
              <a:t>Many other locations are “practicable” and would have less visual impact.</a:t>
            </a:r>
          </a:p>
        </p:txBody>
      </p:sp>
      <p:pic>
        <p:nvPicPr>
          <p:cNvPr id="6" name="Content Placeholder 5">
            <a:extLst>
              <a:ext uri="{FF2B5EF4-FFF2-40B4-BE49-F238E27FC236}">
                <a16:creationId xmlns:a16="http://schemas.microsoft.com/office/drawing/2014/main" id="{C87E56B7-6568-46AF-BD51-22640400B34F}"/>
              </a:ext>
            </a:extLst>
          </p:cNvPr>
          <p:cNvPicPr>
            <a:picLocks noGrp="1" noChangeAspect="1"/>
          </p:cNvPicPr>
          <p:nvPr>
            <p:ph sz="half" idx="1"/>
          </p:nvPr>
        </p:nvPicPr>
        <p:blipFill>
          <a:blip r:embed="rId2"/>
          <a:stretch>
            <a:fillRect/>
          </a:stretch>
        </p:blipFill>
        <p:spPr>
          <a:xfrm>
            <a:off x="911992" y="2233810"/>
            <a:ext cx="5309306" cy="3566626"/>
          </a:xfrm>
        </p:spPr>
      </p:pic>
      <p:pic>
        <p:nvPicPr>
          <p:cNvPr id="8" name="Content Placeholder 7">
            <a:extLst>
              <a:ext uri="{FF2B5EF4-FFF2-40B4-BE49-F238E27FC236}">
                <a16:creationId xmlns:a16="http://schemas.microsoft.com/office/drawing/2014/main" id="{05DF6FE6-BFA3-4E4B-8411-DF57F6C0ECF9}"/>
              </a:ext>
            </a:extLst>
          </p:cNvPr>
          <p:cNvPicPr>
            <a:picLocks noGrp="1" noChangeAspect="1"/>
          </p:cNvPicPr>
          <p:nvPr>
            <p:ph sz="half" idx="2"/>
          </p:nvPr>
        </p:nvPicPr>
        <p:blipFill>
          <a:blip r:embed="rId3"/>
          <a:stretch>
            <a:fillRect/>
          </a:stretch>
        </p:blipFill>
        <p:spPr>
          <a:xfrm>
            <a:off x="8451272" y="3397444"/>
            <a:ext cx="3241963" cy="3153050"/>
          </a:xfrm>
        </p:spPr>
      </p:pic>
      <p:pic>
        <p:nvPicPr>
          <p:cNvPr id="10" name="Picture 9">
            <a:extLst>
              <a:ext uri="{FF2B5EF4-FFF2-40B4-BE49-F238E27FC236}">
                <a16:creationId xmlns:a16="http://schemas.microsoft.com/office/drawing/2014/main" id="{3CAEF521-33AE-4FE5-8E2D-16B391967D50}"/>
              </a:ext>
            </a:extLst>
          </p:cNvPr>
          <p:cNvPicPr>
            <a:picLocks noChangeAspect="1"/>
          </p:cNvPicPr>
          <p:nvPr/>
        </p:nvPicPr>
        <p:blipFill>
          <a:blip r:embed="rId4"/>
          <a:stretch>
            <a:fillRect/>
          </a:stretch>
        </p:blipFill>
        <p:spPr>
          <a:xfrm>
            <a:off x="6825673" y="1915908"/>
            <a:ext cx="2957746" cy="2126918"/>
          </a:xfrm>
          <a:prstGeom prst="rect">
            <a:avLst/>
          </a:prstGeom>
        </p:spPr>
      </p:pic>
    </p:spTree>
    <p:extLst>
      <p:ext uri="{BB962C8B-B14F-4D97-AF65-F5344CB8AC3E}">
        <p14:creationId xmlns:p14="http://schemas.microsoft.com/office/powerpoint/2010/main" val="95743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9B4A-6466-4010-9512-BFDBC9177C92}"/>
              </a:ext>
            </a:extLst>
          </p:cNvPr>
          <p:cNvSpPr>
            <a:spLocks noGrp="1"/>
          </p:cNvSpPr>
          <p:nvPr>
            <p:ph type="title"/>
          </p:nvPr>
        </p:nvSpPr>
        <p:spPr/>
        <p:txBody>
          <a:bodyPr>
            <a:normAutofit fontScale="90000"/>
          </a:bodyPr>
          <a:lstStyle/>
          <a:p>
            <a:r>
              <a:rPr lang="en-US" dirty="0"/>
              <a:t>Visual impact could also be reduced by moving the tower to the southern edge of the “parcel.”</a:t>
            </a:r>
          </a:p>
        </p:txBody>
      </p:sp>
      <p:pic>
        <p:nvPicPr>
          <p:cNvPr id="10" name="Content Placeholder 9">
            <a:extLst>
              <a:ext uri="{FF2B5EF4-FFF2-40B4-BE49-F238E27FC236}">
                <a16:creationId xmlns:a16="http://schemas.microsoft.com/office/drawing/2014/main" id="{7D93453D-B58B-48DB-8E61-2D1AA0ED5D7E}"/>
              </a:ext>
            </a:extLst>
          </p:cNvPr>
          <p:cNvPicPr>
            <a:picLocks noGrp="1" noChangeAspect="1"/>
          </p:cNvPicPr>
          <p:nvPr>
            <p:ph sz="half" idx="1"/>
          </p:nvPr>
        </p:nvPicPr>
        <p:blipFill>
          <a:blip r:embed="rId2"/>
          <a:stretch>
            <a:fillRect/>
          </a:stretch>
        </p:blipFill>
        <p:spPr>
          <a:xfrm>
            <a:off x="1262838" y="1976846"/>
            <a:ext cx="4534814" cy="4200117"/>
          </a:xfrm>
        </p:spPr>
      </p:pic>
      <p:pic>
        <p:nvPicPr>
          <p:cNvPr id="8" name="Content Placeholder 7">
            <a:extLst>
              <a:ext uri="{FF2B5EF4-FFF2-40B4-BE49-F238E27FC236}">
                <a16:creationId xmlns:a16="http://schemas.microsoft.com/office/drawing/2014/main" id="{666F7802-B95C-45F8-B5F0-6AB3494CF6AA}"/>
              </a:ext>
            </a:extLst>
          </p:cNvPr>
          <p:cNvPicPr>
            <a:picLocks noGrp="1" noChangeAspect="1"/>
          </p:cNvPicPr>
          <p:nvPr>
            <p:ph sz="half" idx="2"/>
          </p:nvPr>
        </p:nvPicPr>
        <p:blipFill>
          <a:blip r:embed="rId3"/>
          <a:stretch>
            <a:fillRect/>
          </a:stretch>
        </p:blipFill>
        <p:spPr>
          <a:xfrm>
            <a:off x="6504517" y="1976846"/>
            <a:ext cx="4168622" cy="4351338"/>
          </a:xfrm>
        </p:spPr>
      </p:pic>
    </p:spTree>
    <p:extLst>
      <p:ext uri="{BB962C8B-B14F-4D97-AF65-F5344CB8AC3E}">
        <p14:creationId xmlns:p14="http://schemas.microsoft.com/office/powerpoint/2010/main" val="110738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45D6-D44D-4F6D-93B3-128C35F2F7F1}"/>
              </a:ext>
            </a:extLst>
          </p:cNvPr>
          <p:cNvSpPr>
            <a:spLocks noGrp="1"/>
          </p:cNvSpPr>
          <p:nvPr>
            <p:ph type="title"/>
          </p:nvPr>
        </p:nvSpPr>
        <p:spPr/>
        <p:txBody>
          <a:bodyPr/>
          <a:lstStyle/>
          <a:p>
            <a:r>
              <a:rPr lang="en-US" dirty="0"/>
              <a:t>Commerce Way – No improvements proposed – Variance requested</a:t>
            </a:r>
          </a:p>
        </p:txBody>
      </p:sp>
      <p:pic>
        <p:nvPicPr>
          <p:cNvPr id="5" name="Content Placeholder 4">
            <a:extLst>
              <a:ext uri="{FF2B5EF4-FFF2-40B4-BE49-F238E27FC236}">
                <a16:creationId xmlns:a16="http://schemas.microsoft.com/office/drawing/2014/main" id="{C16073E2-7AC5-4CE2-82E6-8B386B0755C0}"/>
              </a:ext>
            </a:extLst>
          </p:cNvPr>
          <p:cNvPicPr>
            <a:picLocks noGrp="1" noChangeAspect="1"/>
          </p:cNvPicPr>
          <p:nvPr>
            <p:ph idx="1"/>
          </p:nvPr>
        </p:nvPicPr>
        <p:blipFill>
          <a:blip r:embed="rId2"/>
          <a:stretch>
            <a:fillRect/>
          </a:stretch>
        </p:blipFill>
        <p:spPr>
          <a:xfrm>
            <a:off x="2066356" y="1825625"/>
            <a:ext cx="8059288" cy="4351338"/>
          </a:xfrm>
        </p:spPr>
      </p:pic>
    </p:spTree>
    <p:extLst>
      <p:ext uri="{BB962C8B-B14F-4D97-AF65-F5344CB8AC3E}">
        <p14:creationId xmlns:p14="http://schemas.microsoft.com/office/powerpoint/2010/main" val="391013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7EB7-A1F4-43B5-AEF0-51A3C84B441B}"/>
              </a:ext>
            </a:extLst>
          </p:cNvPr>
          <p:cNvSpPr>
            <a:spLocks noGrp="1"/>
          </p:cNvSpPr>
          <p:nvPr>
            <p:ph type="title" idx="4294967295"/>
          </p:nvPr>
        </p:nvSpPr>
        <p:spPr>
          <a:xfrm>
            <a:off x="984069" y="452846"/>
            <a:ext cx="10119359" cy="6165668"/>
          </a:xfrm>
        </p:spPr>
        <p:txBody>
          <a:bodyPr>
            <a:normAutofit fontScale="90000"/>
          </a:bodyPr>
          <a:lstStyle/>
          <a:p>
            <a:br>
              <a:rPr lang="en-US" sz="3600" dirty="0"/>
            </a:br>
            <a:br>
              <a:rPr lang="en-US" sz="3600" dirty="0"/>
            </a:br>
            <a:br>
              <a:rPr lang="en-US" sz="3600" dirty="0"/>
            </a:br>
            <a:r>
              <a:rPr lang="en-US" sz="3600" dirty="0"/>
              <a:t>Would compliance with the standards impose an “excessive burden” on the owner or would granting the variance “unreasonably impact” adjacent owners?”  WDC 5.03.12.B</a:t>
            </a:r>
            <a:br>
              <a:rPr lang="en-US" sz="3600" dirty="0"/>
            </a:br>
            <a:br>
              <a:rPr lang="en-US" sz="3600" dirty="0"/>
            </a:br>
            <a:r>
              <a:rPr lang="en-US" sz="3600" dirty="0"/>
              <a:t>	-  Traffic generated to construct the tower will 		significantly exceed one trip per month and will 	substantially compromise the road condition.</a:t>
            </a:r>
            <a:br>
              <a:rPr lang="en-US" sz="3600" dirty="0"/>
            </a:br>
            <a:r>
              <a:rPr lang="en-US" sz="3600" dirty="0"/>
              <a:t>	</a:t>
            </a:r>
            <a:br>
              <a:rPr lang="en-US" sz="3600" dirty="0"/>
            </a:br>
            <a:r>
              <a:rPr lang="en-US" sz="3600" dirty="0"/>
              <a:t>	-  Even once a month use by a heavy maintenance 	vehicle on a gravel surface will increase the impact and 	expedite road degradation.  </a:t>
            </a:r>
            <a:br>
              <a:rPr lang="en-US" sz="3600" dirty="0"/>
            </a:br>
            <a:r>
              <a:rPr lang="en-US" sz="3600" dirty="0"/>
              <a:t>	</a:t>
            </a:r>
            <a:br>
              <a:rPr lang="en-US" sz="3600" dirty="0"/>
            </a:br>
            <a:r>
              <a:rPr lang="en-US" sz="3600" dirty="0"/>
              <a:t>	-  The applicant does not propose to contribute to road 	maintenance or other mitigation leaving the 	</a:t>
            </a:r>
            <a:r>
              <a:rPr lang="en-US" sz="3600" dirty="0" err="1"/>
              <a:t>Simeonovs</a:t>
            </a:r>
            <a:r>
              <a:rPr lang="en-US" sz="3600" dirty="0"/>
              <a:t> to make these improvements alone.  	</a:t>
            </a:r>
            <a:br>
              <a:rPr lang="en-US" sz="3600" dirty="0"/>
            </a:br>
            <a:br>
              <a:rPr lang="en-US" sz="3600" dirty="0"/>
            </a:br>
            <a:r>
              <a:rPr lang="en-US" dirty="0"/>
              <a:t>  </a:t>
            </a:r>
            <a:br>
              <a:rPr lang="en-US" dirty="0"/>
            </a:br>
            <a:endParaRPr lang="en-US" dirty="0"/>
          </a:p>
        </p:txBody>
      </p:sp>
    </p:spTree>
    <p:extLst>
      <p:ext uri="{BB962C8B-B14F-4D97-AF65-F5344CB8AC3E}">
        <p14:creationId xmlns:p14="http://schemas.microsoft.com/office/powerpoint/2010/main" val="383288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CDFE-AA9C-42BF-B80F-48CBAB8BC796}"/>
              </a:ext>
            </a:extLst>
          </p:cNvPr>
          <p:cNvSpPr>
            <a:spLocks noGrp="1"/>
          </p:cNvSpPr>
          <p:nvPr>
            <p:ph type="title"/>
          </p:nvPr>
        </p:nvSpPr>
        <p:spPr>
          <a:xfrm>
            <a:off x="838200" y="365125"/>
            <a:ext cx="10515600" cy="2491286"/>
          </a:xfrm>
        </p:spPr>
        <p:txBody>
          <a:bodyPr>
            <a:normAutofit fontScale="90000"/>
          </a:bodyPr>
          <a:lstStyle/>
          <a:p>
            <a:r>
              <a:rPr lang="en-US" sz="3600" dirty="0"/>
              <a:t>The variance criteria include factors that the Planning Commission must use to balance competing interests including the extent to which the applicant is responsible for or could mitigate the hardship triggering the variance.  WDC 5.03.12.B.</a:t>
            </a:r>
          </a:p>
        </p:txBody>
      </p:sp>
      <p:pic>
        <p:nvPicPr>
          <p:cNvPr id="5" name="Content Placeholder 4">
            <a:extLst>
              <a:ext uri="{FF2B5EF4-FFF2-40B4-BE49-F238E27FC236}">
                <a16:creationId xmlns:a16="http://schemas.microsoft.com/office/drawing/2014/main" id="{BD277F15-5A92-4051-AA33-BF6A676C9DB5}"/>
              </a:ext>
            </a:extLst>
          </p:cNvPr>
          <p:cNvPicPr>
            <a:picLocks noGrp="1" noChangeAspect="1"/>
          </p:cNvPicPr>
          <p:nvPr>
            <p:ph idx="1"/>
          </p:nvPr>
        </p:nvPicPr>
        <p:blipFill>
          <a:blip r:embed="rId2"/>
          <a:stretch>
            <a:fillRect/>
          </a:stretch>
        </p:blipFill>
        <p:spPr>
          <a:xfrm>
            <a:off x="4041505" y="2676596"/>
            <a:ext cx="4327432" cy="4076235"/>
          </a:xfrm>
        </p:spPr>
      </p:pic>
    </p:spTree>
    <p:extLst>
      <p:ext uri="{BB962C8B-B14F-4D97-AF65-F5344CB8AC3E}">
        <p14:creationId xmlns:p14="http://schemas.microsoft.com/office/powerpoint/2010/main" val="319067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312</Words>
  <Application>Microsoft Office PowerPoint</Application>
  <PresentationFormat>Widescreen</PresentationFormat>
  <Paragraphs>14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Opposition to AT&amp;T Cell Tower Request</vt:lpstr>
      <vt:lpstr> “The proposed use must be compatible with surrounding properties” considering the aesthetic impact on the “living environment” – WDC 5.03.01</vt:lpstr>
      <vt:lpstr>Green paint and vegetation screening will not mitigate for this massive tower that will loom over the Simeonov residence.</vt:lpstr>
      <vt:lpstr>Tower must have the “smallest practicable visual impact on the environment.”  WDC 2.08.03(5)</vt:lpstr>
      <vt:lpstr>Many other locations are “practicable” and would have less visual impact.</vt:lpstr>
      <vt:lpstr>Visual impact could also be reduced by moving the tower to the southern edge of the “parcel.”</vt:lpstr>
      <vt:lpstr>Commerce Way – No improvements proposed – Variance requested</vt:lpstr>
      <vt:lpstr>   Would compliance with the standards impose an “excessive burden” on the owner or would granting the variance “unreasonably impact” adjacent owners?”  WDC 5.03.12.B   -  Traffic generated to construct the tower will   significantly exceed one trip per month and will  substantially compromise the road condition.    -  Even once a month use by a heavy maintenance  vehicle on a gravel surface will increase the impact and  expedite road degradation.      -  The applicant does not propose to contribute to road  maintenance or other mitigation leaving the  Simeonovs to make these improvements alone.        </vt:lpstr>
      <vt:lpstr>The variance criteria include factors that the Planning Commission must use to balance competing interests including the extent to which the applicant is responsible for or could mitigate the hardship triggering the variance.  WDC 5.03.12.B.</vt:lpstr>
      <vt:lpstr>The criteria for granting a conditional use permit or a variance are not satisfied.  Therefore, please deny these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Richter</dc:creator>
  <cp:lastModifiedBy>Carrie Richter</cp:lastModifiedBy>
  <cp:revision>14</cp:revision>
  <cp:lastPrinted>2020-10-09T01:43:21Z</cp:lastPrinted>
  <dcterms:created xsi:type="dcterms:W3CDTF">2020-10-08T19:32:50Z</dcterms:created>
  <dcterms:modified xsi:type="dcterms:W3CDTF">2020-10-09T01:50:50Z</dcterms:modified>
</cp:coreProperties>
</file>